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7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300" r:id="rId15"/>
    <p:sldId id="299" r:id="rId16"/>
    <p:sldId id="301" r:id="rId17"/>
    <p:sldId id="302" r:id="rId18"/>
    <p:sldId id="303" r:id="rId19"/>
    <p:sldId id="258" r:id="rId20"/>
    <p:sldId id="269" r:id="rId21"/>
    <p:sldId id="259" r:id="rId22"/>
    <p:sldId id="260" r:id="rId23"/>
    <p:sldId id="261" r:id="rId24"/>
    <p:sldId id="262" r:id="rId25"/>
    <p:sldId id="263" r:id="rId26"/>
    <p:sldId id="264" r:id="rId27"/>
    <p:sldId id="266" r:id="rId28"/>
    <p:sldId id="270" r:id="rId29"/>
    <p:sldId id="278" r:id="rId30"/>
    <p:sldId id="273" r:id="rId31"/>
    <p:sldId id="274" r:id="rId32"/>
    <p:sldId id="280" r:id="rId33"/>
    <p:sldId id="275" r:id="rId34"/>
    <p:sldId id="305" r:id="rId35"/>
    <p:sldId id="306" r:id="rId36"/>
    <p:sldId id="310" r:id="rId37"/>
    <p:sldId id="311" r:id="rId38"/>
    <p:sldId id="307" r:id="rId39"/>
    <p:sldId id="276" r:id="rId40"/>
    <p:sldId id="308" r:id="rId41"/>
    <p:sldId id="309" r:id="rId42"/>
    <p:sldId id="304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E223734-F729-4E75-85EA-A96A5CA76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860B5-7D7E-4242-8EDC-3D08AE075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11157-F16A-44C4-BEF3-5DF22F484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DA425-3673-4D94-8944-66EFD47A9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16A2D4-02A5-4CA1-B132-34BD2EA09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E26FB0-88FE-492C-892C-9DC63EFEC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3A0093-9DB4-4E09-92DD-51E041E70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CD0557-5466-4507-BDCD-53E21FC6CC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BF17E-483A-443F-9ACE-CA8A23A9E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AC599D-40BF-4E61-9841-A479ABFA2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FB7AE70-C84F-43FA-AA29-9872D42E1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DB2328E-AEF8-4081-B9E1-2D2598A06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0" r:id="rId2"/>
    <p:sldLayoutId id="2147483715" r:id="rId3"/>
    <p:sldLayoutId id="2147483716" r:id="rId4"/>
    <p:sldLayoutId id="2147483717" r:id="rId5"/>
    <p:sldLayoutId id="2147483718" r:id="rId6"/>
    <p:sldLayoutId id="2147483711" r:id="rId7"/>
    <p:sldLayoutId id="2147483719" r:id="rId8"/>
    <p:sldLayoutId id="2147483720" r:id="rId9"/>
    <p:sldLayoutId id="2147483712" r:id="rId10"/>
    <p:sldLayoutId id="214748371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tojanovic\Desktop\predavanja\Dani%20glasa%202018\Antic.avi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tojanovic\Desktop\predavanja\Dani%20glasa%202018\Mijovic.avi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images.google.com/imgres?imgurl=http://www.smat.hr/slike/kanila.jpg&amp;imgrefurl=http://www.smat.hr/trah.html&amp;usg=__XmRwakFhOkIRq0a7PXZK3hbF-K8=&amp;h=189&amp;w=200&amp;sz=8&amp;hl=sr&amp;start=1&amp;um=1&amp;itbs=1&amp;tbnid=XTJIJZt-mv8VlM:&amp;tbnh=98&amp;tbnw=104&amp;prev=/images?q=trahealna+kanila&amp;um=1&amp;hl=sr&amp;sa=G&amp;rlz=1T4GFRE_srRS325RS325&amp;tbs=isch: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692275"/>
            <a:ext cx="7772400" cy="37940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3600" dirty="0" smtClean="0">
                <a:latin typeface="Times New Roman" pitchFamily="18" charset="0"/>
                <a:cs typeface="Times New Roman" pitchFamily="18" charset="0"/>
              </a:rPr>
              <a:t>Специфичности сестринске анамнезе и неге  у оториноларингологији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>
              <a:defRPr/>
            </a:pP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R="0" eaLnBrk="1" hangingPunct="1">
              <a:defRPr/>
            </a:pP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Доц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Јасмина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Стојановић</a:t>
            </a:r>
            <a:r>
              <a:rPr lang="sr-Latn-C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96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Ослабљен слух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Настаје код болести спољњег, средњег и унутрашњег ува,као и централних путева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Да ли је настало нагло, постепено?</a:t>
            </a: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Шумови у уву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Субјективни и објективни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Најчешће васкуларне природе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/>
              <a:t>       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Уво</a:t>
            </a:r>
            <a:r>
              <a:rPr lang="x-none" dirty="0" smtClean="0"/>
              <a:t> </a:t>
            </a:r>
            <a:endParaRPr lang="en-US" dirty="0"/>
          </a:p>
        </p:txBody>
      </p:sp>
      <p:sp>
        <p:nvSpPr>
          <p:cNvPr id="18436" name="AutoShape 2" descr="Резултат слика за uvo anatomij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8437" name="Picture 4" descr="Резултат слика за uvo anatomi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3929063"/>
            <a:ext cx="2538412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333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Цурење из ува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Испитати карактер, количину, дужину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Бол у уву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Узрокован болестима ува и ширењем из околних структура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Испитати карактер, интензитет, локализацију, ширење и реаговање на лекове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Уво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Резултат слика за curenje iy u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214313"/>
            <a:ext cx="2163763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366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Вртоглавица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Код поремећаја вестибуларног и проприорецептивног система, код неуролошких и других болести.</a:t>
            </a:r>
          </a:p>
          <a:p>
            <a:pPr eaLnBrk="1" hangingPunct="1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Испитаи карактер , дужину трајања и периоде побољшања</a:t>
            </a: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Отежан ход, мучнина , гађење и повраћање и други вегетативни симптоми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   обично прате вртоглавицу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Уво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2" descr="Резултат слика за uvo anatomi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357188"/>
            <a:ext cx="2762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533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Отежано дисање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(испитати дужину трајања, да ли има бољитка на лекове)</a:t>
            </a: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Крварење из носа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Због локалних и општих узрока</a:t>
            </a: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Секреција из носа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Слузава, гнојна, воденаста</a:t>
            </a: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 Поремећај чула мириса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Да ли је настао нагло или постепено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Нос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2" descr="Резултат слика за uvo anatomi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357188"/>
            <a:ext cx="257175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458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Бол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Код запаљенских процеса, тумора, повреда, отежане вентилације параназалних шупљина, страних тела...</a:t>
            </a: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Кијање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Алергија, common cold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Нос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57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Отежано жвакање и гутање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Установити карактер  сметњи, дужину трајања и интензитет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Поремећај лучења пљувачке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виду појачаног или смањеног лучења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Поремећај чула мириса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Испитати карактер и дужину трајања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Бол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Установити локализацију,ширење и дужину трајања , карактер и реаговање на лечење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Задах из уста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Бројна обољења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Усна дупља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2" descr="Резултат слика за usna duplja slik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57188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975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Отежано отварање уста- trizmus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Код локалних и општих обољења</a:t>
            </a: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Отежано дисање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Прати нека обољења ждрела</a:t>
            </a: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Сметње гласа и говора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Прати нека обољења ждрела</a:t>
            </a:r>
          </a:p>
          <a:p>
            <a:pPr eaLnBrk="1" hangingPunct="1"/>
            <a:endParaRPr lang="en-US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Усна дупља</a:t>
            </a:r>
            <a:endParaRPr lang="en-US" dirty="0"/>
          </a:p>
        </p:txBody>
      </p:sp>
      <p:sp>
        <p:nvSpPr>
          <p:cNvPr id="24580" name="AutoShape 2" descr="Резултат слика за perinonzilarni absc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1" name="AutoShape 4" descr="Резултат слика за perinonzilarni absc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2" name="AutoShape 6" descr="Резултат слика за perinonzilarni absc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3" name="AutoShape 8" descr="Резултат слика за perinonzilarni absc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584" name="Picture 7" descr="Резултат слика за perinonzilarni abs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2238" y="4071938"/>
            <a:ext cx="23574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1797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Отежано дисање- Dyspnoa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Најважнији симптом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Може бити условљено болестима доњиха дисајни путева, параенхиома плућа,нерава, мишића,горњих дисајних путева и разним поремећајима општег стања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Може бити изражена од нивоа стридора до цијанозе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Промуклост -Dysphonia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Најчешће везано за болести гркљана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Кашаљ- Tussis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Сув или влажан,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Траба установити дужину трајања, учесталост и карактер искашљанoг садржаја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Гркљан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2" descr="Резултат слика за grklj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0"/>
            <a:ext cx="32289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695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Отежано гутање -Dysphagia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Код већине болести једњака, праћено губитком телесне масе</a:t>
            </a: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Бол при гутању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Испитати локализацију, карактер ио трајање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Једњак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8967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e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276475"/>
            <a:ext cx="44577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7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од грчке речи –сећање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Она је основни услов за постављање правилне дијагнозе и терапије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Прилагођена патолошким процесима главе и врата , али је неопходно обухватити стање целог организма да се не би превидела нека друга значајнија обољења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Анаменеза</a:t>
            </a:r>
            <a:r>
              <a:rPr lang="x-none" dirty="0" smtClean="0"/>
              <a:t> </a:t>
            </a:r>
            <a:endParaRPr lang="en-US" dirty="0"/>
          </a:p>
        </p:txBody>
      </p:sp>
    </p:spTree>
  </p:cSld>
  <p:clrMapOvr>
    <a:masterClrMapping/>
  </p:clrMapOvr>
  <p:transition advTm="21334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/>
          </a:p>
        </p:txBody>
      </p:sp>
      <p:pic>
        <p:nvPicPr>
          <p:cNvPr id="28676" name="Picture 4" descr="boazarsbu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1571625"/>
            <a:ext cx="4233863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20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/>
          </a:p>
        </p:txBody>
      </p:sp>
      <p:pic>
        <p:nvPicPr>
          <p:cNvPr id="29700" name="Picture 4" descr="Image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628775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9731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/>
          </a:p>
        </p:txBody>
      </p:sp>
      <p:pic>
        <p:nvPicPr>
          <p:cNvPr id="30724" name="Picture 4" descr="Image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557338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835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/>
          </a:p>
        </p:txBody>
      </p:sp>
      <p:pic>
        <p:nvPicPr>
          <p:cNvPr id="31748" name="Picture 4" descr="Image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341438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5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/>
          </a:p>
        </p:txBody>
      </p:sp>
      <p:pic>
        <p:nvPicPr>
          <p:cNvPr id="32772" name="Picture 4" descr="Image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990600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88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/>
          </a:p>
        </p:txBody>
      </p:sp>
      <p:pic>
        <p:nvPicPr>
          <p:cNvPr id="33796" name="Picture 4" descr="Image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341438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6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/>
          </a:p>
        </p:txBody>
      </p:sp>
      <p:pic>
        <p:nvPicPr>
          <p:cNvPr id="34820" name="Picture 4" descr="Image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628775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2262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/>
          </a:p>
        </p:txBody>
      </p:sp>
      <p:pic>
        <p:nvPicPr>
          <p:cNvPr id="35844" name="Picture 4" descr="Image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484313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24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Интервенције у отологији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Испирање и  чишћење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спољашњег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слушног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ходника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Парацентеза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Продувавање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аудитиве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Аудиометрија, БЕРА, Акуметрија,Отоакустична емисија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3748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79926-79932-1413546-14614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700213"/>
            <a:ext cx="4724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445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Стећи увид у виталне функције пацијента , тежину болести,стање свести, орјентисаност, покретљивост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Опште стање и главне сметње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665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Ринологија</a:t>
            </a:r>
            <a:endParaRPr lang="sr-Latn-CS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Интервенције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ринологији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Екстракција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страног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носа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Аспирација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секрета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параназалних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шупљина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r>
              <a:rPr lang="sr-Latn-C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ransition advTm="48925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Орофарингологија</a:t>
            </a:r>
            <a:r>
              <a:rPr lang="sr-Latn-CS" b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Интервенције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орофарингологији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Инцизија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перитонзиларног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апсцеса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Инцизија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ретрофарингеалног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апсцеса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342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Перитонзиларни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апсцес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4" name="AutoShape 6" descr="Резултат слика за perinonzilarni absc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40965" name="Picture 7" descr="C:\Users\Stojanovic\Desktop\300px-PeritonsilarAbs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1643063"/>
            <a:ext cx="2762250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997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Ларингологија и фонијатрија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Ендовидеостробоскопија,фиберларингоскопија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Директоскопија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Ларингомикроскопија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Инхалациона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Езофагоскопија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8424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фиберларингоскопија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2" name="Picture 2" descr="Резултат слика за fiberlaringoskop sto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143000"/>
            <a:ext cx="7620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932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ендовидеостробоскопија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6" name="AutoShape 2" descr="Резултат слика за stroboskopi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44037" name="Picture 4" descr="Резултат слика за stroboskop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2125" y="2266950"/>
            <a:ext cx="561975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9546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Antic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0" y="1457325"/>
            <a:ext cx="6096000" cy="4572000"/>
          </a:xfrm>
        </p:spPr>
      </p:pic>
    </p:spTree>
  </p:cSld>
  <p:clrMapOvr>
    <a:masterClrMapping/>
  </p:clrMapOvr>
  <p:transition advTm="23406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Mijovic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554163" y="1481138"/>
            <a:ext cx="6035675" cy="4525962"/>
          </a:xfrm>
        </p:spPr>
      </p:pic>
    </p:spTree>
  </p:cSld>
  <p:clrMapOvr>
    <a:masterClrMapping/>
  </p:clrMapOvr>
  <p:transition advTm="2562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микроларингоскопија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8" name="Picture 2" descr="Резултат слика за laringoskopi dire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1714500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5854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Трахеална канила   пластична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Оториноларингологија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2" name="Picture 5" descr="kanil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492375"/>
            <a:ext cx="4176712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6" descr="kanil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492375"/>
            <a:ext cx="4176712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7" descr="kanil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492375"/>
            <a:ext cx="4176712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758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Испитати  присуство наследних болести у породици посебно оних које су везане за главне тегобе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Породична анамнеза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443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Специфичности сестринске анамнезе и неге  у оториноларингологији код деце</a:t>
            </a:r>
            <a:endParaRPr lang="en-US" b="1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6" name="Picture 7" descr="C:\Users\Stojanovic\Desktop\vinfekcij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3786188"/>
            <a:ext cx="38195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43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У педијатријској ОРЛ  анамнеза је врло значајна , а често и доминантан фактор у дијагностици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Анамнеза се узима од мајке, односно старатеља, особе која има најбољи увид у здравствено стање детета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Даваоце анамнезе треба опустити и ослободити страха или кривице,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Не треба изгубити из вида и драгоцена обавештења која се могу добити од детета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Tm="3383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1203" name="AutoShape 2" descr="Резултат слика за specificnosti anamneze kod de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4" name="AutoShape 4" descr="Резултат слика за specificnosti anamneze kod de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5" name="AutoShape 6" descr="Резултат слика за specificnosti anamneze kod de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6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 advTm="362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Потребно је добити податке о претходним болестима и операцијама пацијента, преосетљивости на лекове и склоност крварењу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Лична анамнеза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176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ОПШТЕ СТАЊЕ</a:t>
            </a:r>
          </a:p>
          <a:p>
            <a:pPr eaLnBrk="1" hangingPunct="1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Отежано дисање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Проузроковано различитим болестима , како из домена оториноларингологије,(горњи и доњи респираторни путеви), тако и код болести срца, плућа,тежих општих болести, интоксикација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Садашња болест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/Status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praesens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23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b="1" smtClean="0">
                <a:latin typeface="Times New Roman" pitchFamily="18" charset="0"/>
                <a:cs typeface="Times New Roman" pitchFamily="18" charset="0"/>
              </a:rPr>
              <a:t>Главобоља</a:t>
            </a:r>
          </a:p>
          <a:p>
            <a:pPr eaLnBrk="1" hangingPunct="1"/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Код многих општих и локалних болести</a:t>
            </a:r>
          </a:p>
          <a:p>
            <a:pPr eaLnBrk="1" hangingPunct="1"/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Испитати локализацију,ширење , интензитет, карактер и реаговање на лекове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Садашња болест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/Status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praesens</a:t>
            </a:r>
            <a:endParaRPr lang="en-US" dirty="0"/>
          </a:p>
        </p:txBody>
      </p:sp>
    </p:spTree>
  </p:cSld>
  <p:clrMapOvr>
    <a:masterClrMapping/>
  </p:clrMapOvr>
  <p:transition advTm="1244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Губитак на тежини </a:t>
            </a:r>
          </a:p>
          <a:p>
            <a:pPr eaLnBrk="1" hangingPunct="1"/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настаје код поремећаја гутања и варења,малигних и општих болести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Садашња болест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/Status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praesens</a:t>
            </a:r>
            <a:endParaRPr lang="en-US" dirty="0"/>
          </a:p>
        </p:txBody>
      </p:sp>
    </p:spTree>
  </p:cSld>
  <p:clrMapOvr>
    <a:masterClrMapping/>
  </p:clrMapOvr>
  <p:transition advTm="1755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Повишена телесна температура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Код већине акутних и хроничних обољења, као и код неких општих болести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Садашња болест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/Status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praesens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2719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1683</TotalTime>
  <Words>661</Words>
  <Application>Microsoft Office PowerPoint</Application>
  <PresentationFormat>On-screen Show (4:3)</PresentationFormat>
  <Paragraphs>141</Paragraphs>
  <Slides>42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Arial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Специфичности сестринске анамнезе и неге  у оториноларингологији</vt:lpstr>
      <vt:lpstr>Анаменеза </vt:lpstr>
      <vt:lpstr>Опште стање и главне сметње</vt:lpstr>
      <vt:lpstr>Породична анамнеза</vt:lpstr>
      <vt:lpstr>Лична анамнеза </vt:lpstr>
      <vt:lpstr>Садашња болест/Status praesens</vt:lpstr>
      <vt:lpstr>Садашња болест/Status praesens</vt:lpstr>
      <vt:lpstr>Садашња болест/Status praesens</vt:lpstr>
      <vt:lpstr>Садашња болест/Status praesens</vt:lpstr>
      <vt:lpstr>        Уво </vt:lpstr>
      <vt:lpstr>Уво</vt:lpstr>
      <vt:lpstr>Уво</vt:lpstr>
      <vt:lpstr>Нос</vt:lpstr>
      <vt:lpstr>Нос</vt:lpstr>
      <vt:lpstr>Усна дупља</vt:lpstr>
      <vt:lpstr>Усна дупља</vt:lpstr>
      <vt:lpstr>Гркљан</vt:lpstr>
      <vt:lpstr>Једњак</vt:lpstr>
      <vt:lpstr>Оториноларингологија</vt:lpstr>
      <vt:lpstr>Оториноларингологија</vt:lpstr>
      <vt:lpstr>Оториноларингологија</vt:lpstr>
      <vt:lpstr>Оториноларингологија</vt:lpstr>
      <vt:lpstr>Оториноларингологија</vt:lpstr>
      <vt:lpstr>Оториноларингологија</vt:lpstr>
      <vt:lpstr>Оториноларингологија</vt:lpstr>
      <vt:lpstr>Оториноларингологија</vt:lpstr>
      <vt:lpstr>Оториноларингологија</vt:lpstr>
      <vt:lpstr>Оториноларингологија</vt:lpstr>
      <vt:lpstr>Оториноларингологија</vt:lpstr>
      <vt:lpstr>Оториноларингологија </vt:lpstr>
      <vt:lpstr>Оториноларингологија </vt:lpstr>
      <vt:lpstr>Перитонзиларни апсцес</vt:lpstr>
      <vt:lpstr>Оториноларингологија</vt:lpstr>
      <vt:lpstr>фиберларингоскопија</vt:lpstr>
      <vt:lpstr>ендовидеостробоскопија</vt:lpstr>
      <vt:lpstr>PowerPoint Presentation</vt:lpstr>
      <vt:lpstr>PowerPoint Presentation</vt:lpstr>
      <vt:lpstr>микроларингоскопија</vt:lpstr>
      <vt:lpstr>Оториноларингологија</vt:lpstr>
      <vt:lpstr>PowerPoint Presentation</vt:lpstr>
      <vt:lpstr>PowerPoint Presentation</vt:lpstr>
      <vt:lpstr>PowerPoint Presentation</vt:lpstr>
    </vt:vector>
  </TitlesOfParts>
  <Company>Home 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Kliničke evaluacione i terapijske  tehnike</dc:title>
  <dc:creator>User</dc:creator>
  <cp:lastModifiedBy>Pc</cp:lastModifiedBy>
  <cp:revision>28</cp:revision>
  <dcterms:created xsi:type="dcterms:W3CDTF">2010-04-14T11:21:44Z</dcterms:created>
  <dcterms:modified xsi:type="dcterms:W3CDTF">2021-02-10T20:26:03Z</dcterms:modified>
</cp:coreProperties>
</file>